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28"/>
  </p:notesMasterIdLst>
  <p:handoutMasterIdLst>
    <p:handoutMasterId r:id="rId29"/>
  </p:handoutMasterIdLst>
  <p:sldIdLst>
    <p:sldId id="653" r:id="rId3"/>
    <p:sldId id="1946" r:id="rId4"/>
    <p:sldId id="1947" r:id="rId5"/>
    <p:sldId id="1927" r:id="rId6"/>
    <p:sldId id="1005" r:id="rId7"/>
    <p:sldId id="1662" r:id="rId8"/>
    <p:sldId id="1663" r:id="rId9"/>
    <p:sldId id="1667" r:id="rId10"/>
    <p:sldId id="1673" r:id="rId11"/>
    <p:sldId id="1930" r:id="rId12"/>
    <p:sldId id="1668" r:id="rId13"/>
    <p:sldId id="1931" r:id="rId14"/>
    <p:sldId id="1669" r:id="rId15"/>
    <p:sldId id="1670" r:id="rId16"/>
    <p:sldId id="1674" r:id="rId17"/>
    <p:sldId id="1945" r:id="rId18"/>
    <p:sldId id="1936" r:id="rId19"/>
    <p:sldId id="1937" r:id="rId20"/>
    <p:sldId id="1938" r:id="rId21"/>
    <p:sldId id="1939" r:id="rId22"/>
    <p:sldId id="1940" r:id="rId23"/>
    <p:sldId id="1941" r:id="rId24"/>
    <p:sldId id="1942" r:id="rId25"/>
    <p:sldId id="1943" r:id="rId26"/>
    <p:sldId id="1944" r:id="rId27"/>
  </p:sldIdLst>
  <p:sldSz cx="9144000" cy="6858000" type="screen4x3"/>
  <p:notesSz cx="7010400" cy="9296400"/>
  <p:custDataLst>
    <p:tags r:id="rId30"/>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1 Providing Safe Food" id="{F774E4B1-9C02-9C4B-8A31-517192454CC6}">
          <p14:sldIdLst>
            <p14:sldId id="653"/>
            <p14:sldId id="1946"/>
            <p14:sldId id="1947"/>
            <p14:sldId id="1927"/>
            <p14:sldId id="1005"/>
            <p14:sldId id="1662"/>
            <p14:sldId id="1663"/>
            <p14:sldId id="1667"/>
            <p14:sldId id="1673"/>
            <p14:sldId id="1930"/>
            <p14:sldId id="1668"/>
            <p14:sldId id="1931"/>
            <p14:sldId id="1669"/>
            <p14:sldId id="1670"/>
            <p14:sldId id="1674"/>
            <p14:sldId id="1945"/>
            <p14:sldId id="1936"/>
            <p14:sldId id="1937"/>
            <p14:sldId id="1938"/>
            <p14:sldId id="1939"/>
            <p14:sldId id="1940"/>
            <p14:sldId id="1941"/>
            <p14:sldId id="1942"/>
            <p14:sldId id="1943"/>
            <p14:sldId id="19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24" autoAdjust="0"/>
    <p:restoredTop sz="96503" autoAdjust="0"/>
  </p:normalViewPr>
  <p:slideViewPr>
    <p:cSldViewPr snapToGrid="0">
      <p:cViewPr varScale="1">
        <p:scale>
          <a:sx n="75" d="100"/>
          <a:sy n="75" d="100"/>
        </p:scale>
        <p:origin x="-744" y="-102"/>
      </p:cViewPr>
      <p:guideLst>
        <p:guide orient="horz" pos="777"/>
        <p:guide orient="horz" pos="701"/>
        <p:guide orient="horz" pos="1172"/>
        <p:guide pos="2398"/>
        <p:guide pos="298"/>
      </p:guideLst>
    </p:cSldViewPr>
  </p:slideViewPr>
  <p:outlineViewPr>
    <p:cViewPr>
      <p:scale>
        <a:sx n="33" d="100"/>
        <a:sy n="33" d="100"/>
      </p:scale>
      <p:origin x="0" y="4136"/>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84" y="-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847C7A5-2CC3-F54B-A217-D07ADA2B9AFD}" type="slidenum">
              <a:rPr lang="en-US" sz="1200" b="0" smtClean="0">
                <a:solidFill>
                  <a:schemeClr val="tx1"/>
                </a:solidFill>
              </a:rPr>
              <a:pPr eaLnBrk="1" hangingPunct="1">
                <a:defRPr/>
              </a:pPr>
              <a:t>1</a:t>
            </a:fld>
            <a:endParaRPr lang="en-US" sz="1200" b="0" dirty="0" smtClean="0">
              <a:solidFill>
                <a:schemeClr val="tx1"/>
              </a:solidFill>
            </a:endParaRPr>
          </a:p>
        </p:txBody>
      </p:sp>
      <p:sp>
        <p:nvSpPr>
          <p:cNvPr id="291843"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8530FE-248B-2340-AB27-30103903C81D}"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76300" y="4465637"/>
            <a:ext cx="5608638" cy="4183063"/>
          </a:xfrm>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 includes the following:</a:t>
            </a:r>
          </a:p>
          <a:p>
            <a:pPr marL="628650" lvl="1" indent="-171450" eaLnBrk="1" hangingPunct="1">
              <a:buFont typeface="Arial" pitchFamily="34" charset="0"/>
              <a:buChar char="•"/>
              <a:defRPr/>
            </a:pPr>
            <a:r>
              <a:rPr lang="en-US" dirty="0" smtClean="0">
                <a:ea typeface="+mn-ea"/>
              </a:rPr>
              <a:t>Baked potatoes</a:t>
            </a:r>
          </a:p>
          <a:p>
            <a:pPr marL="628650" lvl="1" indent="-171450" eaLnBrk="1" hangingPunct="1">
              <a:buFont typeface="Arial" pitchFamily="34" charset="0"/>
              <a:buChar char="•"/>
              <a:defRPr/>
            </a:pPr>
            <a:r>
              <a:rPr lang="en-US" dirty="0" smtClean="0">
                <a:ea typeface="+mn-ea"/>
              </a:rPr>
              <a:t>Heat-treated plant food, such as cooked rice, beans, and vegetables</a:t>
            </a:r>
          </a:p>
          <a:p>
            <a:pPr marL="628650" lvl="1" indent="-171450" eaLnBrk="1" hangingPunct="1">
              <a:buFont typeface="Arial" pitchFamily="34" charset="0"/>
              <a:buChar char="•"/>
              <a:defRPr/>
            </a:pPr>
            <a:r>
              <a:rPr lang="en-US" dirty="0" smtClean="0">
                <a:ea typeface="+mn-ea"/>
              </a:rPr>
              <a:t>Tofu or other soy protein; synthetic ingredients, such as textured soy protein in meat alternatives</a:t>
            </a:r>
          </a:p>
          <a:p>
            <a:pPr marL="628650" lvl="1" indent="-171450" eaLnBrk="1" hangingPunct="1">
              <a:buFont typeface="Arial" pitchFamily="34" charset="0"/>
              <a:buChar char="•"/>
              <a:defRPr/>
            </a:pPr>
            <a:r>
              <a:rPr lang="en-US" dirty="0" smtClean="0">
                <a:ea typeface="+mn-ea"/>
              </a:rPr>
              <a:t>Sprouts and sprout seeds</a:t>
            </a:r>
          </a:p>
          <a:p>
            <a:pPr marL="628650" lvl="1" indent="-171450" eaLnBrk="1" hangingPunct="1">
              <a:buFont typeface="Arial" pitchFamily="34" charset="0"/>
              <a:buChar char="•"/>
              <a:defRPr/>
            </a:pPr>
            <a:r>
              <a:rPr lang="en-US" dirty="0" smtClean="0">
                <a:ea typeface="+mn-ea"/>
              </a:rPr>
              <a:t>Sliced melons; cut tomatoes; cut leafy greens</a:t>
            </a:r>
          </a:p>
          <a:p>
            <a:pPr marL="628650" lvl="1" indent="-171450" eaLnBrk="1" hangingPunct="1">
              <a:buFont typeface="Arial" pitchFamily="34" charset="0"/>
              <a:buChar char="•"/>
              <a:defRPr/>
            </a:pPr>
            <a:r>
              <a:rPr lang="en-US" dirty="0" smtClean="0">
                <a:ea typeface="+mn-ea"/>
              </a:rPr>
              <a:t>Untreated garlic-and-oil mixtures</a:t>
            </a:r>
          </a:p>
          <a:p>
            <a:pPr marL="0" indent="0" eaLnBrk="1" hangingPunct="1">
              <a:buFont typeface="Arial" pitchFamily="34" charset="0"/>
              <a:buNone/>
              <a:defRPr/>
            </a:pPr>
            <a:endParaRPr lang="en-US" dirty="0" smtClean="0">
              <a:ea typeface="+mn-ea"/>
              <a:cs typeface="+mn-cs"/>
            </a:endParaRP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6050C8-A639-2E4F-BDDD-34D176703EE4}"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312323" name="Rectangle 2"/>
          <p:cNvSpPr>
            <a:spLocks noGrp="1" noRot="1" noChangeAspect="1" noChangeArrowheads="1" noTextEdit="1"/>
          </p:cNvSpPr>
          <p:nvPr>
            <p:ph type="sldImg"/>
          </p:nvPr>
        </p:nvSpPr>
        <p:spPr>
          <a:xfrm>
            <a:off x="1181100" y="698500"/>
            <a:ext cx="4648200" cy="3486150"/>
          </a:xfrm>
          <a:ln/>
        </p:spPr>
      </p:sp>
      <p:sp>
        <p:nvSpPr>
          <p:cNvPr id="312324"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p>
          <a:p>
            <a:pPr marL="114300" indent="-114300" eaLnBrk="1" hangingPunct="1">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pPr marL="114300" indent="-114300" eaLnBrk="1" hangingPunct="1">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CB17602-3C6D-A94E-9C70-79A4888EDDCB}"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313347" name="Rectangle 2"/>
          <p:cNvSpPr>
            <a:spLocks noGrp="1" noRot="1" noChangeAspect="1" noChangeArrowheads="1" noTextEdit="1"/>
          </p:cNvSpPr>
          <p:nvPr>
            <p:ph type="sldImg"/>
          </p:nvPr>
        </p:nvSpPr>
        <p:spPr>
          <a:xfrm>
            <a:off x="1181100" y="698500"/>
            <a:ext cx="4648200" cy="3486150"/>
          </a:xfrm>
          <a:ln/>
        </p:spPr>
      </p:sp>
      <p:sp>
        <p:nvSpPr>
          <p:cNvPr id="313348"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p>
          <a:p>
            <a:pPr marL="114300" indent="-114300" eaLnBrk="1" hangingPunct="1">
              <a:spcBef>
                <a:spcPct val="50000"/>
              </a:spcBef>
              <a:buSzPct val="80000"/>
              <a:buFontTx/>
              <a:buChar char="•"/>
              <a:defRPr/>
            </a:pPr>
            <a:r>
              <a:rPr lang="en-US" dirty="0">
                <a:latin typeface="Times New Roman" charset="0"/>
                <a:cs typeface="Times New Roman" charset="0"/>
              </a:rPr>
              <a:t>Elderly 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4300" indent="-114300" eaLnBrk="1" hangingPunct="1">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4300" indent="-114300" eaLnBrk="1" hangingPunct="1">
              <a:spcBef>
                <a:spcPct val="50000"/>
              </a:spcBef>
              <a:buSzPct val="80000"/>
              <a:buFontTx/>
              <a:buChar char="•"/>
              <a:defRPr/>
            </a:pPr>
            <a:r>
              <a:rPr lang="en-US" dirty="0">
                <a:latin typeface="Times New Roman" charset="0"/>
                <a:cs typeface="Times New Roman" charset="0"/>
              </a:rPr>
              <a:t>People with compromised immune systems include: </a:t>
            </a:r>
          </a:p>
          <a:p>
            <a:pPr marL="571500" lvl="1" indent="-114300" eaLnBrk="1" hangingPunct="1">
              <a:spcBef>
                <a:spcPct val="50000"/>
              </a:spcBef>
              <a:buSzPct val="80000"/>
              <a:buFontTx/>
              <a:buChar char="•"/>
              <a:defRPr/>
            </a:pPr>
            <a:r>
              <a:rPr lang="en-US" dirty="0">
                <a:latin typeface="Times New Roman" charset="0"/>
                <a:cs typeface="Times New Roman" charset="0"/>
              </a:rPr>
              <a:t>People with cancer or on chemotherapy </a:t>
            </a:r>
          </a:p>
          <a:p>
            <a:pPr marL="571500" lvl="1" indent="-114300" eaLnBrk="1" hangingPunct="1">
              <a:spcBef>
                <a:spcPct val="50000"/>
              </a:spcBef>
              <a:buSzPct val="80000"/>
              <a:buFontTx/>
              <a:buChar char="•"/>
              <a:defRPr/>
            </a:pPr>
            <a:r>
              <a:rPr lang="en-US" dirty="0">
                <a:latin typeface="Times New Roman" charset="0"/>
                <a:cs typeface="Times New Roman" charset="0"/>
              </a:rPr>
              <a:t>People with HIV/AIDS </a:t>
            </a:r>
          </a:p>
          <a:p>
            <a:pPr marL="571500" lvl="1" indent="-114300" eaLnBrk="1" hangingPunct="1">
              <a:spcBef>
                <a:spcPct val="50000"/>
              </a:spcBef>
              <a:buSzPct val="80000"/>
              <a:buFontTx/>
              <a:buChar char="•"/>
              <a:defRPr/>
            </a:pPr>
            <a:r>
              <a:rPr lang="en-US" dirty="0">
                <a:latin typeface="Times New Roman" charset="0"/>
                <a:cs typeface="Times New Roman" charset="0"/>
              </a:rPr>
              <a:t>Transplant recipients</a:t>
            </a:r>
          </a:p>
          <a:p>
            <a:pPr marL="571500" lvl="1" indent="-114300" eaLnBrk="1" hangingPunct="1">
              <a:spcBef>
                <a:spcPct val="50000"/>
              </a:spcBef>
              <a:buSzPct val="80000"/>
              <a:buFontTx/>
              <a:buChar char="•"/>
              <a:defRPr/>
            </a:pPr>
            <a:r>
              <a:rPr lang="en-US" dirty="0">
                <a:latin typeface="Times New Roman" charset="0"/>
                <a:cs typeface="Times New Roman" charset="0"/>
              </a:rPr>
              <a:t>People taking certain medications</a:t>
            </a:r>
          </a:p>
          <a:p>
            <a:pPr marL="571500" lvl="1" indent="-114300" eaLnBrk="1" hangingPunct="1">
              <a:spcBef>
                <a:spcPct val="50000"/>
              </a:spcBef>
              <a:buSzPct val="80000"/>
              <a:buFontTx/>
              <a:buChar char="•"/>
              <a:defRPr/>
            </a:pPr>
            <a:endParaRPr lang="en-US" dirty="0">
              <a:latin typeface="Times New Roman" charset="0"/>
              <a:cs typeface="Times New Roman" charset="0"/>
            </a:endParaRPr>
          </a:p>
          <a:p>
            <a:pPr marL="114300" indent="-114300" eaLnBrk="1" hangingPunct="1">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F74875-4360-AE4A-AD62-455721A0AA44}"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Set up standard operating procedures that focus on these areas. The ServSafe program will show you how to design these procedures.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7FBDF0-6F5A-C749-80EC-650A4A5B5AF8}"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Managers must set up standard operating procedures that focus on the measures listed on the slide. Then they must train their </a:t>
            </a:r>
            <a:r>
              <a:rPr lang="en-US" dirty="0" smtClean="0">
                <a:latin typeface="Times New Roman" charset="0"/>
                <a:cs typeface="+mn-cs"/>
              </a:rPr>
              <a:t>staff </a:t>
            </a:r>
            <a:r>
              <a:rPr lang="en-US" dirty="0">
                <a:latin typeface="Times New Roman" charset="0"/>
                <a:cs typeface="+mn-cs"/>
              </a:rPr>
              <a:t>on these procedures and monitor them to make sure the procedures are followed.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E9D3DF0-0258-2E44-87FB-D66B203585B3}"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endParaRPr lang="en-US" dirty="0">
              <a:latin typeface="Times New Roman" charset="0"/>
              <a:cs typeface="+mn-cs"/>
            </a:endParaRPr>
          </a:p>
          <a:p>
            <a:pPr eaLnBrk="1" hangingPunct="1">
              <a:buFontTx/>
              <a:buChar char="•"/>
              <a:defRPr/>
            </a:pPr>
            <a:r>
              <a:rPr lang="en-US" dirty="0">
                <a:latin typeface="Times New Roman" charset="0"/>
                <a:cs typeface="+mn-cs"/>
              </a:rPr>
              <a:t>The Food and Drug Administration (FDA) inspects all food except meat, poultry, and eggs. The agency also regulates food transported across state lines. In addition, the agency issues the </a:t>
            </a:r>
            <a:r>
              <a:rPr lang="en-US" i="1" dirty="0" smtClean="0">
                <a:latin typeface="Times New Roman" charset="0"/>
                <a:cs typeface="+mn-cs"/>
              </a:rPr>
              <a:t>FDA Food </a:t>
            </a:r>
            <a:r>
              <a:rPr lang="en-US" i="1" dirty="0">
                <a:latin typeface="Times New Roman" charset="0"/>
                <a:cs typeface="+mn-cs"/>
              </a:rPr>
              <a:t>Code</a:t>
            </a:r>
            <a:r>
              <a:rPr lang="en-US" dirty="0">
                <a:latin typeface="Times New Roman" charset="0"/>
                <a:cs typeface="+mn-cs"/>
              </a:rPr>
              <a:t>, which provides recommendations for food safety regulations.  </a:t>
            </a:r>
          </a:p>
          <a:p>
            <a:pPr eaLnBrk="1" hangingPunct="1">
              <a:buFontTx/>
              <a:buChar char="•"/>
              <a:defRPr/>
            </a:pPr>
            <a:r>
              <a:rPr lang="en-US" dirty="0">
                <a:latin typeface="Times New Roman" charset="0"/>
                <a:cs typeface="+mn-cs"/>
              </a:rPr>
              <a:t>The U.S. Department of Agriculture (USDA) regulates and inspects meat, poultry, and eggs. It also regulates food that crosses state boundaries or involves more than one state.</a:t>
            </a:r>
          </a:p>
          <a:p>
            <a:pPr eaLnBrk="1" hangingPunct="1">
              <a:buFontTx/>
              <a:buChar char="•"/>
              <a:defRPr/>
            </a:pPr>
            <a:r>
              <a:rPr lang="en-US" dirty="0">
                <a:latin typeface="Times New Roman" charset="0"/>
                <a:cs typeface="+mn-cs"/>
              </a:rPr>
              <a:t>Agencies such as the Centers for Disease Control and Prevention (CDC) and the U. S. Public Health Service (PHS) conduct research into the causes of </a:t>
            </a:r>
            <a:r>
              <a:rPr lang="en-US" dirty="0" smtClean="0">
                <a:latin typeface="Times New Roman" charset="0"/>
                <a:cs typeface="+mn-cs"/>
              </a:rPr>
              <a:t>foodborne-illness </a:t>
            </a:r>
            <a:r>
              <a:rPr lang="en-US" dirty="0">
                <a:latin typeface="Times New Roman" charset="0"/>
                <a:cs typeface="+mn-cs"/>
              </a:rPr>
              <a:t>outbreaks. </a:t>
            </a:r>
            <a:endParaRPr lang="en-US" b="1" dirty="0">
              <a:solidFill>
                <a:srgbClr val="FF3300"/>
              </a:solidFill>
              <a:latin typeface="Times New Roman" charset="0"/>
              <a:cs typeface="+mn-cs"/>
            </a:endParaRPr>
          </a:p>
          <a:p>
            <a:pPr eaLnBrk="1" hangingPunct="1">
              <a:buFontTx/>
              <a:buChar char="•"/>
              <a:defRPr/>
            </a:pPr>
            <a:r>
              <a:rPr lang="en-US" dirty="0">
                <a:latin typeface="Times New Roman" charset="0"/>
                <a:cs typeface="+mn-cs"/>
              </a:rPr>
              <a:t>State and local regulatory authorities write or adopt code that regulates retail and foodservice operations.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16</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eaLnBrk="1" hangingPunct="1">
              <a:defRPr/>
            </a:pPr>
            <a:r>
              <a:rPr lang="en-US" b="1" dirty="0" smtClean="0">
                <a:latin typeface="Times New Roman" charset="0"/>
                <a:cs typeface="Times New Roman" charset="0"/>
              </a:rPr>
              <a:t>Instructor Notes</a:t>
            </a:r>
            <a:r>
              <a:rPr lang="en-US" sz="1200" b="1" kern="1200" dirty="0" smtClean="0">
                <a:solidFill>
                  <a:srgbClr val="FF3300"/>
                </a:solidFill>
                <a:latin typeface="Times New Roman" charset="0"/>
                <a:ea typeface="ＭＳ Ｐゴシック" charset="0"/>
                <a:cs typeface="ＭＳ Ｐゴシック" charset="0"/>
              </a:rPr>
              <a:t> </a:t>
            </a:r>
            <a:endParaRPr lang="en-US" sz="1200" kern="1200" dirty="0" smtClean="0">
              <a:solidFill>
                <a:schemeClr val="tx1"/>
              </a:solidFill>
              <a:latin typeface="Times New Roman" charset="0"/>
              <a:ea typeface="ＭＳ Ｐゴシック" charset="0"/>
              <a:cs typeface="ＭＳ Ｐゴシック" charset="0"/>
            </a:endParaRPr>
          </a:p>
          <a:p>
            <a:pPr eaLnBrk="1" hangingPunct="1">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 using the next several slides. </a:t>
            </a:r>
          </a:p>
          <a:p>
            <a:pPr marL="233363" marR="0" indent="-233363"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 B, C, and D 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eaLnBrk="1" hangingPunct="1">
              <a:buFontTx/>
              <a:buChar char="•"/>
              <a:defRPr/>
            </a:pPr>
            <a:endParaRPr lang="en-US" sz="1200" b="0" kern="1200" dirty="0" smtClean="0">
              <a:solidFill>
                <a:schemeClr val="tx1"/>
              </a:solidFill>
              <a:effectLst/>
              <a:latin typeface="Times New Roman" pitchFamily="18" charset="0"/>
              <a:ea typeface="ＭＳ Ｐゴシック" charset="0"/>
              <a:cs typeface="ＭＳ Ｐゴシック" charset="0"/>
            </a:endParaRPr>
          </a:p>
          <a:p>
            <a:pPr eaLnBrk="1" hangingPunct="1">
              <a:buFontTx/>
              <a:buChar char="•"/>
              <a:defRPr/>
            </a:pPr>
            <a:endParaRPr lang="en-US" b="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a:t>The answer </a:t>
            </a:r>
            <a:r>
              <a:rPr lang="en-US" dirty="0" smtClean="0"/>
              <a:t>is B. The flour is not a TCS food.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a:t>The answer </a:t>
            </a:r>
            <a:r>
              <a:rPr lang="en-US" dirty="0" smtClean="0"/>
              <a:t>is A. The cut lettuce is a TCS food. All cut leafy greens are TCS foods.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a:t>The answer is </a:t>
            </a:r>
            <a:r>
              <a:rPr lang="en-US" dirty="0" smtClean="0"/>
              <a:t>A. The sliced melon is a TCS food. All sliced melons are TCS foods.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4300" indent="-114300" eaLnBrk="1" hangingPunct="1">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4300" indent="-114300" eaLnBrk="1" hangingPunct="1">
              <a:spcBef>
                <a:spcPct val="50000"/>
              </a:spcBef>
              <a:buSzPct val="80000"/>
              <a:buFontTx/>
              <a:buChar char="•"/>
              <a:defRPr/>
            </a:pPr>
            <a:r>
              <a:rPr lang="en-US" sz="1200" kern="1200" dirty="0" smtClean="0">
                <a:solidFill>
                  <a:schemeClr val="tx1"/>
                </a:solidFill>
                <a:latin typeface="Times New Roman" charset="0"/>
                <a:ea typeface="ＭＳ Ｐゴシック" charset="0"/>
                <a:cs typeface="ＭＳ Ｐゴシック" charset="0"/>
              </a:rPr>
              <a:t>Play the </a:t>
            </a:r>
            <a:r>
              <a:rPr lang="en-US" sz="1200" i="1" kern="1200" dirty="0" smtClean="0">
                <a:solidFill>
                  <a:schemeClr val="tx1"/>
                </a:solidFill>
                <a:latin typeface="Times New Roman" charset="0"/>
                <a:ea typeface="ＭＳ Ｐゴシック" charset="0"/>
                <a:cs typeface="ＭＳ Ｐゴシック" charset="0"/>
              </a:rPr>
              <a:t>Introduction to Food Safety</a:t>
            </a:r>
            <a:r>
              <a:rPr lang="en-US" sz="1200" kern="1200" dirty="0" smtClean="0">
                <a:solidFill>
                  <a:schemeClr val="tx1"/>
                </a:solidFill>
                <a:latin typeface="Times New Roman" charset="0"/>
                <a:ea typeface="ＭＳ Ｐゴシック" charset="0"/>
                <a:cs typeface="ＭＳ Ｐゴシック" charset="0"/>
              </a:rPr>
              <a:t> DVD. </a:t>
            </a:r>
            <a:endParaRPr lang="en-US" sz="1200" kern="1200" baseline="0" dirty="0" smtClean="0">
              <a:solidFill>
                <a:schemeClr val="tx1"/>
              </a:solidFill>
              <a:latin typeface="Times New Roman" charset="0"/>
              <a:ea typeface="ＭＳ Ｐゴシック" charset="0"/>
              <a:cs typeface="ＭＳ Ｐゴシック" charset="0"/>
            </a:endParaRPr>
          </a:p>
          <a:p>
            <a:pPr marL="628650" lvl="1" indent="-171450" eaLnBrk="1" hangingPunct="1">
              <a:spcBef>
                <a:spcPct val="50000"/>
              </a:spcBef>
              <a:buSzPct val="80000"/>
              <a:buFont typeface="Arial" pitchFamily="34" charset="0"/>
              <a:buChar char="•"/>
              <a:defRPr/>
            </a:pPr>
            <a:endParaRPr lang="en-US" sz="1200" kern="1200" dirty="0" smtClean="0">
              <a:solidFill>
                <a:schemeClr val="tx1"/>
              </a:solidFill>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a:t>The answer is </a:t>
            </a:r>
            <a:r>
              <a:rPr lang="en-US" dirty="0" smtClean="0"/>
              <a:t>A. The cooked beans are a TCS food. All heat-treated plant food, such as cooked rice, beans, and vegetables are TCS foods.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a:t>The answer </a:t>
            </a:r>
            <a:r>
              <a:rPr lang="en-US" dirty="0" smtClean="0"/>
              <a:t>is A. The baked potatoes are a TCS food.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a:t>The answer </a:t>
            </a:r>
            <a:r>
              <a:rPr lang="en-US" dirty="0" smtClean="0"/>
              <a:t>is C. Sneezing or coughing on food can contaminate it. These habits are considered poor personal hygiene.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a:t>The answer is </a:t>
            </a:r>
            <a:r>
              <a:rPr lang="en-US" dirty="0" smtClean="0"/>
              <a:t>B. Blood from raw meat stored above the lettuce has cross-contaminated it. A foodborne illness can occur anytime contaminated food touches or drips fluids onto cooked or ready-to-eat food. This is cross-contamination.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a:t>The answer is </a:t>
            </a:r>
            <a:r>
              <a:rPr lang="en-US" dirty="0" smtClean="0"/>
              <a:t>A. The chicken has not been cooked to a temperature high enough to kill pathogens. At this point it has been time-temperature abused and could cause a foodborne illness if served. </a:t>
            </a:r>
          </a:p>
          <a:p>
            <a:pPr marL="0" indent="0"/>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a:r>
              <a:rPr lang="en-US" b="1" dirty="0"/>
              <a:t>Instructor Notes</a:t>
            </a:r>
            <a:endParaRPr lang="en-US" dirty="0"/>
          </a:p>
          <a:p>
            <a:pPr marL="114300" indent="-114300">
              <a:buFontTx/>
              <a:buChar char="•"/>
            </a:pPr>
            <a:r>
              <a:rPr lang="en-US" dirty="0" smtClean="0"/>
              <a:t>The answer is D. The employee appears to only be wiping the prep table clean rather than washing, rinsing, and sanitizing it. This would be considered poor cleaning and sanitizing and could cause a foodborne illness.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4300" indent="-114300" eaLnBrk="1" hangingPunct="1">
              <a:spcBef>
                <a:spcPct val="50000"/>
              </a:spcBef>
              <a:buSzPct val="80000"/>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Teach</a:t>
            </a:r>
            <a:r>
              <a:rPr lang="en-US" sz="1200" b="0" kern="1200" baseline="0" dirty="0" smtClean="0">
                <a:solidFill>
                  <a:schemeClr val="tx1"/>
                </a:solidFill>
                <a:effectLst/>
                <a:latin typeface="Times New Roman" pitchFamily="18" charset="0"/>
                <a:ea typeface="ＭＳ Ｐゴシック" charset="0"/>
                <a:cs typeface="ＭＳ Ｐゴシック" charset="0"/>
              </a:rPr>
              <a:t> </a:t>
            </a:r>
            <a:r>
              <a:rPr lang="en-US" sz="1200" b="0" kern="1200" dirty="0" smtClean="0">
                <a:solidFill>
                  <a:schemeClr val="tx1"/>
                </a:solidFill>
                <a:effectLst/>
                <a:latin typeface="Times New Roman" pitchFamily="18" charset="0"/>
                <a:ea typeface="ＭＳ Ｐゴシック" charset="0"/>
                <a:cs typeface="ＭＳ Ｐゴシック" charset="0"/>
              </a:rPr>
              <a:t>the additional content not included in the DVD by using the next several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AC8A17-ED1F-B24A-8892-65A566A862DF}"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29389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B3BDE0-0320-AF48-91DE-B45C3EBD0330}"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294915" name="Rectangle 2"/>
          <p:cNvSpPr>
            <a:spLocks noGrp="1" noRot="1" noChangeAspect="1" noChangeArrowheads="1" noTextEdit="1"/>
          </p:cNvSpPr>
          <p:nvPr>
            <p:ph type="sldImg"/>
          </p:nvPr>
        </p:nvSpPr>
        <p:spPr>
          <a:xfrm>
            <a:off x="1181100" y="698500"/>
            <a:ext cx="4648200" cy="3486150"/>
          </a:xfrm>
          <a:ln/>
        </p:spPr>
      </p:sp>
      <p:sp>
        <p:nvSpPr>
          <p:cNvPr id="294916"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4300" indent="-114300" eaLnBrk="1" hangingPunct="1">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4300" indent="-114300" eaLnBrk="1" hangingPunct="1">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4300" indent="-114300" eaLnBrk="1" hangingPunct="1">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4300" indent="-114300" eaLnBrk="1" hangingPunct="1">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4300" indent="-114300" eaLnBrk="1" hangingPunct="1">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4300" indent="-114300" eaLnBrk="1" hangingPunct="1">
              <a:spcBef>
                <a:spcPct val="50000"/>
              </a:spcBef>
              <a:buSzPct val="80000"/>
              <a:buFontTx/>
              <a:buChar char="•"/>
              <a:defRPr/>
            </a:pPr>
            <a:r>
              <a:rPr lang="en-US" dirty="0">
                <a:latin typeface="Times New Roman" charset="0"/>
                <a:cs typeface="+mn-cs"/>
              </a:rPr>
              <a:t>Training new staff leaves less time for food safety training.</a:t>
            </a:r>
          </a:p>
          <a:p>
            <a:pPr marL="114300" indent="-114300" eaLnBrk="1" hangingPunct="1">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1E3F7E-E783-3240-95AF-4AB7832FB19C}"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302083" name="Rectangle 2"/>
          <p:cNvSpPr>
            <a:spLocks noGrp="1" noRot="1" noChangeAspect="1" noChangeArrowheads="1" noTextEdit="1"/>
          </p:cNvSpPr>
          <p:nvPr>
            <p:ph type="sldImg"/>
          </p:nvPr>
        </p:nvSpPr>
        <p:spPr>
          <a:xfrm>
            <a:off x="1181100" y="698500"/>
            <a:ext cx="4648200" cy="3486150"/>
          </a:xfrm>
          <a:ln/>
        </p:spPr>
      </p:sp>
      <p:sp>
        <p:nvSpPr>
          <p:cNvPr id="302084" name="Rectangle 3"/>
          <p:cNvSpPr>
            <a:spLocks noGrp="1" noChangeArrowheads="1"/>
          </p:cNvSpPr>
          <p:nvPr>
            <p:ph type="body" idx="1"/>
          </p:nvPr>
        </p:nvSpPr>
        <p:spPr>
          <a:xfrm>
            <a:off x="879475" y="4465638"/>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dirty="0">
                <a:latin typeface="Times New Roman" charset="0"/>
                <a:cs typeface="+mn-cs"/>
              </a:rPr>
              <a:t> </a:t>
            </a: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If food is not handled correctly, it can become unsafe. These are the five most common food-handling mistakes, or risk factors, that can </a:t>
            </a:r>
            <a:r>
              <a:rPr lang="en-US" dirty="0" smtClean="0">
                <a:latin typeface="Times New Roman" charset="0"/>
                <a:cs typeface="+mn-cs"/>
              </a:rPr>
              <a:t>cause </a:t>
            </a:r>
            <a:r>
              <a:rPr lang="en-US" dirty="0">
                <a:latin typeface="Times New Roman" charset="0"/>
                <a:cs typeface="+mn-cs"/>
              </a:rPr>
              <a:t>foodborne illness.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823CBB-7B50-094E-842C-72FB4E7248B0}"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303107" name="Rectangle 2"/>
          <p:cNvSpPr>
            <a:spLocks noGrp="1" noRot="1" noChangeAspect="1" noChangeArrowheads="1" noTextEdit="1"/>
          </p:cNvSpPr>
          <p:nvPr>
            <p:ph type="sldImg"/>
          </p:nvPr>
        </p:nvSpPr>
        <p:spPr>
          <a:xfrm>
            <a:off x="1181100" y="698500"/>
            <a:ext cx="4648200" cy="3486150"/>
          </a:xfrm>
          <a:ln/>
        </p:spPr>
      </p:sp>
      <p:sp>
        <p:nvSpPr>
          <p:cNvPr id="289796" name="Rectangle 3"/>
          <p:cNvSpPr>
            <a:spLocks noGrp="1" noChangeArrowheads="1"/>
          </p:cNvSpPr>
          <p:nvPr>
            <p:ph type="body" idx="1"/>
          </p:nvPr>
        </p:nvSpPr>
        <p:spPr>
          <a:xfrm>
            <a:off x="876300" y="4467225"/>
            <a:ext cx="5143500" cy="4181475"/>
          </a:xfrm>
        </p:spPr>
        <p:txBody>
          <a:bodyPr/>
          <a:lstStyle/>
          <a:p>
            <a:pPr defTabSz="114300" eaLnBrk="1" hangingPunct="1">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4300" indent="-114300" eaLnBrk="1" hangingPunct="1">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22DE44-EF50-504F-9558-C6A94E84CD77}"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309251"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8C7992-9B9C-774E-BE31-025C21694271}"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76300" y="4465637"/>
            <a:ext cx="5608638" cy="4183063"/>
          </a:xfrm>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 includes the following:</a:t>
            </a:r>
          </a:p>
          <a:p>
            <a:pPr marL="628650" lvl="1" indent="-171450" eaLnBrk="1" hangingPunct="1">
              <a:buFont typeface="Arial" pitchFamily="34" charset="0"/>
              <a:buChar char="•"/>
              <a:defRPr/>
            </a:pPr>
            <a:r>
              <a:rPr lang="en-US" dirty="0" smtClean="0">
                <a:ea typeface="+mn-ea"/>
              </a:rPr>
              <a:t>Milk and dairy products</a:t>
            </a:r>
          </a:p>
          <a:p>
            <a:pPr marL="628650" lvl="1" indent="-171450" eaLnBrk="1" hangingPunct="1">
              <a:buFont typeface="Arial" pitchFamily="34" charset="0"/>
              <a:buChar char="•"/>
              <a:defRPr/>
            </a:pPr>
            <a:r>
              <a:rPr lang="en-US" dirty="0" smtClean="0">
                <a:ea typeface="+mn-ea"/>
              </a:rPr>
              <a:t>Shell eggs (except those treated to eliminate </a:t>
            </a:r>
            <a:r>
              <a:rPr lang="en-US" i="1" dirty="0" smtClean="0">
                <a:ea typeface="+mn-ea"/>
              </a:rPr>
              <a:t>Salmonella </a:t>
            </a:r>
            <a:r>
              <a:rPr lang="en-US" dirty="0" smtClean="0">
                <a:ea typeface="+mn-ea"/>
              </a:rPr>
              <a:t>spp.)</a:t>
            </a:r>
          </a:p>
          <a:p>
            <a:pPr marL="628650" lvl="1" indent="-171450" eaLnBrk="1" hangingPunct="1">
              <a:buFont typeface="Arial" pitchFamily="34" charset="0"/>
              <a:buChar char="•"/>
              <a:defRPr/>
            </a:pPr>
            <a:r>
              <a:rPr lang="en-US" dirty="0" smtClean="0">
                <a:ea typeface="+mn-ea"/>
              </a:rPr>
              <a:t>Meat: beef, pork, and lamb</a:t>
            </a:r>
          </a:p>
          <a:p>
            <a:pPr marL="628650" lvl="1" indent="-171450" eaLnBrk="1" hangingPunct="1">
              <a:buFont typeface="Arial" pitchFamily="34" charset="0"/>
              <a:buChar char="•"/>
              <a:defRPr/>
            </a:pPr>
            <a:r>
              <a:rPr lang="en-US" dirty="0" smtClean="0">
                <a:ea typeface="+mn-ea"/>
              </a:rPr>
              <a:t>Poultry</a:t>
            </a:r>
          </a:p>
          <a:p>
            <a:pPr marL="628650" lvl="1" indent="-171450" eaLnBrk="1" hangingPunct="1">
              <a:buFont typeface="Arial" pitchFamily="34" charset="0"/>
              <a:buChar char="•"/>
              <a:defRPr/>
            </a:pPr>
            <a:r>
              <a:rPr lang="en-US" dirty="0" smtClean="0">
                <a:ea typeface="+mn-ea"/>
              </a:rPr>
              <a:t>Fish</a:t>
            </a:r>
          </a:p>
          <a:p>
            <a:pPr marL="628650" lvl="1" indent="-171450" eaLnBrk="1" hangingPunct="1">
              <a:buFont typeface="Arial" pitchFamily="34" charset="0"/>
              <a:buChar char="•"/>
              <a:defRPr/>
            </a:pPr>
            <a:r>
              <a:rPr lang="en-US" dirty="0" smtClean="0">
                <a:ea typeface="+mn-ea"/>
              </a:rPr>
              <a:t>Shellfish and crustaceans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1-10</a:t>
            </a:r>
          </a:p>
        </p:txBody>
      </p:sp>
      <p:pic>
        <p:nvPicPr>
          <p:cNvPr id="32773" name="Picture 17"/>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458912" y="2057400"/>
            <a:ext cx="1908175" cy="1329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4" name="Picture 18"/>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592513" y="2057400"/>
            <a:ext cx="1965325"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5" name="Picture 19"/>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5792787" y="2057399"/>
            <a:ext cx="1914525" cy="1334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6" name="Picture 20"/>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1458912" y="3587750"/>
            <a:ext cx="1908175" cy="1329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7" name="Picture 21"/>
          <p:cNvPicPr>
            <a:picLocks noChangeAspect="1" noChangeArrowheads="1"/>
          </p:cNvPicPr>
          <p:nvPr/>
        </p:nvPicPr>
        <p:blipFill>
          <a:blip r:embed="rId7">
            <a:extLst>
              <a:ext uri="{28A0092B-C50C-407E-A947-70E740481C1C}">
                <a14:useLocalDpi xmlns:a14="http://schemas.microsoft.com/office/drawing/2010/main" xmlns="" val="0"/>
              </a:ext>
            </a:extLst>
          </a:blip>
          <a:stretch>
            <a:fillRect/>
          </a:stretch>
        </p:blipFill>
        <p:spPr bwMode="auto">
          <a:xfrm>
            <a:off x="3592513" y="3587750"/>
            <a:ext cx="1965325" cy="132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778" name="Picture 22"/>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5792787" y="3587750"/>
            <a:ext cx="1914525" cy="1337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75409" y="1112772"/>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a:t>
            </a:r>
            <a:r>
              <a:rPr lang="en-US" sz="2400" b="1" dirty="0" smtClean="0">
                <a:solidFill>
                  <a:srgbClr val="005CAB"/>
                </a:solidFill>
                <a:ea typeface="+mn-ea"/>
                <a:cs typeface="+mn-cs"/>
              </a:rPr>
              <a:t>further:</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6297613" y="1198563"/>
            <a:ext cx="1706562" cy="11017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1-12</a:t>
            </a:r>
          </a:p>
        </p:txBody>
      </p:sp>
      <p:pic>
        <p:nvPicPr>
          <p:cNvPr id="5" name="Picture 4" descr="6e_c01_7_child_r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2450592"/>
            <a:ext cx="2103120" cy="1085002"/>
          </a:xfrm>
          <a:prstGeom prst="rect">
            <a:avLst/>
          </a:prstGeom>
        </p:spPr>
      </p:pic>
      <p:pic>
        <p:nvPicPr>
          <p:cNvPr id="6" name="Picture 5" descr="6e_c01_7_RxCapInHand_r2SW.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23355" y="3657600"/>
            <a:ext cx="2103120" cy="1086797"/>
          </a:xfrm>
          <a:prstGeom prst="rect">
            <a:avLst/>
          </a:prstGeom>
        </p:spPr>
      </p:pic>
      <p:pic>
        <p:nvPicPr>
          <p:cNvPr id="7" name="Picture 6" descr="6e_c01_7_elderly_r.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23355" y="1243013"/>
            <a:ext cx="2103120" cy="109243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1-13</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cs typeface="+mn-cs"/>
              </a:rPr>
              <a:t>Focus on these measures: </a:t>
            </a:r>
          </a:p>
          <a:p>
            <a:pPr marL="347472" lvl="1" indent="-347472" eaLnBrk="1" hangingPunct="1">
              <a:lnSpc>
                <a:spcPct val="100000"/>
              </a:lnSpc>
              <a:spcBef>
                <a:spcPts val="900"/>
              </a:spcBef>
              <a:defRPr/>
            </a:pPr>
            <a:r>
              <a:rPr lang="en-US" b="0" dirty="0">
                <a:latin typeface="Arial Narrow" charset="0"/>
              </a:rPr>
              <a:t>Controlling time and </a:t>
            </a:r>
            <a:r>
              <a:rPr lang="en-US" b="0" dirty="0" smtClean="0">
                <a:latin typeface="Arial Narrow" charset="0"/>
              </a:rPr>
              <a:t>temperature</a:t>
            </a:r>
            <a:endParaRPr lang="en-US" b="0" dirty="0">
              <a:latin typeface="Arial Narrow" charset="0"/>
            </a:endParaRPr>
          </a:p>
          <a:p>
            <a:pPr marL="347472" lvl="1" indent="-347472" eaLnBrk="1" hangingPunct="1">
              <a:lnSpc>
                <a:spcPct val="100000"/>
              </a:lnSpc>
              <a:spcBef>
                <a:spcPts val="900"/>
              </a:spcBef>
              <a:defRPr/>
            </a:pPr>
            <a:r>
              <a:rPr lang="en-US" b="0" dirty="0">
                <a:latin typeface="Arial Narrow" charset="0"/>
              </a:rPr>
              <a:t>Preventing cross-contamination</a:t>
            </a:r>
          </a:p>
          <a:p>
            <a:pPr marL="347472" lvl="1" indent="-347472" eaLnBrk="1" hangingPunct="1">
              <a:lnSpc>
                <a:spcPct val="100000"/>
              </a:lnSpc>
              <a:spcBef>
                <a:spcPts val="900"/>
              </a:spcBef>
              <a:defRPr/>
            </a:pPr>
            <a:r>
              <a:rPr lang="en-US" b="0" dirty="0">
                <a:latin typeface="Arial Narrow" charset="0"/>
              </a:rPr>
              <a:t>Practicing personal hygiene</a:t>
            </a:r>
          </a:p>
          <a:p>
            <a:pPr marL="347472" lvl="1" indent="-347472" eaLnBrk="1" hangingPunct="1">
              <a:lnSpc>
                <a:spcPct val="100000"/>
              </a:lnSpc>
              <a:spcBef>
                <a:spcPts val="900"/>
              </a:spcBef>
              <a:defRPr/>
            </a:pPr>
            <a:r>
              <a:rPr lang="en-US" b="0" dirty="0">
                <a:latin typeface="Arial Narrow" charset="0"/>
              </a:rPr>
              <a:t>Purchasing from approved, reputable suppliers</a:t>
            </a:r>
          </a:p>
          <a:p>
            <a:pPr marL="347472" lvl="1" indent="-347472" eaLnBrk="1" hangingPunct="1">
              <a:lnSpc>
                <a:spcPct val="100000"/>
              </a:lnSpc>
              <a:spcBef>
                <a:spcPts val="900"/>
              </a:spcBef>
              <a:defRPr/>
            </a:pPr>
            <a:r>
              <a:rPr lang="en-US" b="0" dirty="0">
                <a:latin typeface="Arial Narrow" charset="0"/>
              </a:rPr>
              <a:t>Cleaning and sanitizing</a:t>
            </a:r>
          </a:p>
        </p:txBody>
      </p:sp>
      <p:pic>
        <p:nvPicPr>
          <p:cNvPr id="2" name="Picture 1" descr="6e_c01_2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14020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12772"/>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a:t>
            </a:r>
            <a:r>
              <a:rPr lang="en-US" sz="2400" b="1" dirty="0" smtClean="0">
                <a:solidFill>
                  <a:srgbClr val="005CAB"/>
                </a:solidFill>
                <a:ea typeface="+mn-ea"/>
                <a:cs typeface="+mn-cs"/>
              </a:rPr>
              <a:t>monitoring: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1-14</a:t>
            </a:r>
          </a:p>
        </p:txBody>
      </p:sp>
      <p:pic>
        <p:nvPicPr>
          <p:cNvPr id="2" name="Picture 1" descr="6e_c01_08_demonstrating_rev.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6403" y="1243013"/>
            <a:ext cx="2100072" cy="14142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12772"/>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t>
            </a:r>
            <a:r>
              <a:rPr lang="en-US" sz="2400" b="1" dirty="0" smtClean="0">
                <a:solidFill>
                  <a:srgbClr val="005CAB"/>
                </a:solidFill>
                <a:ea typeface="+mn-ea"/>
                <a:cs typeface="+mn-cs"/>
              </a:rPr>
              <a:t>agencies: </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2585508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026" name="Picture 2"/>
          <p:cNvPicPr>
            <a:picLocks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442" y="185896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2" name="Rectangle 3"/>
          <p:cNvSpPr txBox="1">
            <a:spLocks noChangeArrowheads="1"/>
          </p:cNvSpPr>
          <p:nvPr/>
        </p:nvSpPr>
        <p:spPr bwMode="auto">
          <a:xfrm>
            <a:off x="473442" y="4602162"/>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cs typeface="+mn-cs"/>
              </a:rPr>
              <a:t>Flour</a:t>
            </a:r>
            <a:endParaRPr lang="en-US" sz="2400" b="1" dirty="0">
              <a:solidFill>
                <a:srgbClr val="005CAB"/>
              </a:solidFill>
              <a:ea typeface="+mn-ea"/>
              <a:cs typeface="+mn-cs"/>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1-17</a:t>
            </a:r>
          </a:p>
        </p:txBody>
      </p:sp>
    </p:spTree>
    <p:extLst>
      <p:ext uri="{BB962C8B-B14F-4D97-AF65-F5344CB8AC3E}">
        <p14:creationId xmlns:p14="http://schemas.microsoft.com/office/powerpoint/2010/main" xmlns="" val="39998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4328"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9" name="Rectangle 3"/>
          <p:cNvSpPr txBox="1">
            <a:spLocks noChangeArrowheads="1"/>
          </p:cNvSpPr>
          <p:nvPr/>
        </p:nvSpPr>
        <p:spPr bwMode="auto">
          <a:xfrm>
            <a:off x="473074" y="4609655"/>
            <a:ext cx="274445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cs typeface="+mn-cs"/>
              </a:rPr>
              <a:t>Cut lettuce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1-18</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xmlns="" val="1657658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1" name="Rectangle 3"/>
          <p:cNvSpPr txBox="1">
            <a:spLocks noChangeArrowheads="1"/>
          </p:cNvSpPr>
          <p:nvPr/>
        </p:nvSpPr>
        <p:spPr bwMode="auto">
          <a:xfrm>
            <a:off x="473075" y="4611242"/>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cs typeface="+mn-cs"/>
              </a:rPr>
              <a:t>Sliced melon</a:t>
            </a:r>
            <a:endParaRPr lang="en-US" sz="2400" b="1" dirty="0">
              <a:solidFill>
                <a:srgbClr val="005CAB"/>
              </a:solidFill>
              <a:ea typeface="+mn-ea"/>
              <a:cs typeface="+mn-cs"/>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1-19</a:t>
            </a:r>
          </a:p>
        </p:txBody>
      </p:sp>
      <p:sp>
        <p:nvSpPr>
          <p:cNvPr id="10"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xmlns="" val="4201070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a:solidFill>
                  <a:srgbClr val="000000"/>
                </a:solidFill>
                <a:cs typeface="+mn-cs"/>
              </a:rPr>
              <a:t>1</a:t>
            </a:r>
            <a:r>
              <a:rPr lang="en-US" sz="1200" b="0" dirty="0" smtClean="0">
                <a:solidFill>
                  <a:srgbClr val="000000"/>
                </a:solidFill>
                <a:cs typeface="+mn-cs"/>
              </a:rPr>
              <a:t>-2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xmlns="" val="1297725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5" y="4613276"/>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cs typeface="+mn-cs"/>
              </a:rPr>
              <a:t>Cooked beans</a:t>
            </a:r>
            <a:endParaRPr lang="en-US" sz="2400" b="1" dirty="0">
              <a:solidFill>
                <a:srgbClr val="005CAB"/>
              </a:solidFill>
              <a:ea typeface="+mn-ea"/>
              <a:cs typeface="+mn-cs"/>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075"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1-20</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xmlns="" val="3448063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5" y="4611177"/>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cs typeface="+mn-cs"/>
              </a:rPr>
              <a:t>Baked potatoes</a:t>
            </a:r>
            <a:endParaRPr lang="en-US" sz="2400" b="1" dirty="0">
              <a:solidFill>
                <a:srgbClr val="005CAB"/>
              </a:solidFill>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075" y="18613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1-21</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xmlns="" val="4011480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t>A. </a:t>
            </a:r>
            <a:r>
              <a:rPr lang="en-US" sz="2400" b="1" dirty="0" smtClean="0"/>
              <a:t>Time-temperature abuse</a:t>
            </a:r>
            <a:endParaRPr lang="en-US" sz="2400" b="1" dirty="0"/>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t>B. </a:t>
            </a:r>
            <a:r>
              <a:rPr lang="en-US" sz="2400" b="1" dirty="0" smtClean="0"/>
              <a:t>Cross-contamination</a:t>
            </a:r>
            <a:endParaRPr lang="en-US" sz="2400" b="1" dirty="0"/>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smtClean="0"/>
              <a:t>C. Poor personal </a:t>
            </a:r>
            <a:r>
              <a:rPr lang="en-US" sz="2400" dirty="0"/>
              <a:t>h</a:t>
            </a:r>
            <a:r>
              <a:rPr lang="en-US" sz="2400" b="1" dirty="0" smtClean="0"/>
              <a:t>ygiene</a:t>
            </a:r>
            <a:endParaRPr lang="en-US" sz="2400" b="1" dirty="0"/>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smtClean="0"/>
              <a:t>D. Poor cleaning and sanitizing</a:t>
            </a:r>
            <a:endParaRPr lang="en-US" sz="24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075" y="185261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1-22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xmlns="" val="22306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t>A. </a:t>
            </a:r>
            <a:r>
              <a:rPr lang="en-US" sz="2400" b="1" dirty="0" smtClean="0"/>
              <a:t>Time-temperature abuse</a:t>
            </a:r>
            <a:endParaRPr lang="en-US" sz="2400" b="1" dirty="0"/>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t>B. </a:t>
            </a:r>
            <a:r>
              <a:rPr lang="en-US" sz="2400" b="1" dirty="0" smtClean="0"/>
              <a:t>Cross-contamination</a:t>
            </a:r>
            <a:endParaRPr lang="en-US" sz="2400" b="1" dirty="0"/>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smtClean="0"/>
              <a:t>C. Poor personal </a:t>
            </a:r>
            <a:r>
              <a:rPr lang="en-US" sz="2400" dirty="0"/>
              <a:t>h</a:t>
            </a:r>
            <a:r>
              <a:rPr lang="en-US" sz="2400" b="1" dirty="0" smtClean="0"/>
              <a:t>ygiene</a:t>
            </a:r>
            <a:endParaRPr lang="en-US" sz="2400" b="1" dirty="0"/>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smtClean="0"/>
              <a:t>D. Poor cleaning and sanitizing</a:t>
            </a:r>
            <a:endParaRPr lang="en-US" sz="24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074" y="186048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1-23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xmlns="" val="5720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t>A. </a:t>
            </a:r>
            <a:r>
              <a:rPr lang="en-US" sz="2400" b="1" dirty="0" smtClean="0"/>
              <a:t>Time-temperature abuse</a:t>
            </a:r>
            <a:endParaRPr lang="en-US" sz="2400" b="1" dirty="0"/>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t>B. </a:t>
            </a:r>
            <a:r>
              <a:rPr lang="en-US" sz="2400" b="1" dirty="0" smtClean="0"/>
              <a:t>Cross-contamination</a:t>
            </a:r>
            <a:endParaRPr lang="en-US" sz="2400" b="1" dirty="0"/>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smtClean="0"/>
              <a:t>C. Poor personal </a:t>
            </a:r>
            <a:r>
              <a:rPr lang="en-US" sz="2400" dirty="0"/>
              <a:t>h</a:t>
            </a:r>
            <a:r>
              <a:rPr lang="en-US" sz="2400" b="1" dirty="0" smtClean="0"/>
              <a:t>ygiene</a:t>
            </a:r>
            <a:endParaRPr lang="en-US" sz="2400" b="1" dirty="0"/>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smtClean="0"/>
              <a:t>D. Poor cleaning and sanitizing</a:t>
            </a:r>
            <a:endParaRPr lang="en-US" sz="24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2" name="Rectangle 3"/>
          <p:cNvSpPr txBox="1">
            <a:spLocks noChangeArrowheads="1"/>
          </p:cNvSpPr>
          <p:nvPr/>
        </p:nvSpPr>
        <p:spPr bwMode="auto">
          <a:xfrm>
            <a:off x="626143" y="4664076"/>
            <a:ext cx="24370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cs typeface="+mn-cs"/>
              </a:rPr>
              <a:t>Chicken breasts</a:t>
            </a:r>
            <a:endParaRPr lang="en-US" sz="2400" b="1" dirty="0">
              <a:solidFill>
                <a:srgbClr val="005CAB"/>
              </a:solidFill>
              <a:ea typeface="+mn-ea"/>
              <a:cs typeface="+mn-cs"/>
            </a:endParaRPr>
          </a:p>
        </p:txBody>
      </p:sp>
      <p:sp>
        <p:nvSpPr>
          <p:cNvPr id="1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1-24</a:t>
            </a:r>
          </a:p>
        </p:txBody>
      </p:sp>
      <p:sp>
        <p:nvSpPr>
          <p:cNvPr id="14"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xmlns="" val="18029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t>A. </a:t>
            </a:r>
            <a:r>
              <a:rPr lang="en-US" sz="2400" b="1" dirty="0" smtClean="0"/>
              <a:t>Time-temperature abuse</a:t>
            </a:r>
            <a:endParaRPr lang="en-US" sz="2400" b="1" dirty="0"/>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t>B. </a:t>
            </a:r>
            <a:r>
              <a:rPr lang="en-US" sz="2400" b="1" dirty="0" smtClean="0"/>
              <a:t>Cross-contamination</a:t>
            </a:r>
            <a:endParaRPr lang="en-US" sz="2400" b="1" dirty="0"/>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smtClean="0"/>
              <a:t>C. Poor personal </a:t>
            </a:r>
            <a:r>
              <a:rPr lang="en-US" sz="2400" dirty="0"/>
              <a:t>h</a:t>
            </a:r>
            <a:r>
              <a:rPr lang="en-US" sz="2400" b="1" dirty="0" smtClean="0"/>
              <a:t>ygiene</a:t>
            </a:r>
            <a:endParaRPr lang="en-US" sz="2400" b="1" dirty="0"/>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smtClean="0"/>
              <a:t>D. Poor cleaning and sanitizing</a:t>
            </a:r>
            <a:endParaRPr lang="en-US" sz="2400" b="1"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1-25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xmlns="" val="24691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a:solidFill>
                  <a:srgbClr val="000000"/>
                </a:solidFill>
                <a:cs typeface="+mn-cs"/>
              </a:rPr>
              <a:t>1</a:t>
            </a:r>
            <a:r>
              <a:rPr lang="en-US" sz="1200" b="0" dirty="0" smtClean="0">
                <a:solidFill>
                  <a:srgbClr val="000000"/>
                </a:solidFill>
                <a:cs typeface="+mn-cs"/>
              </a:rPr>
              <a:t>-3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1375081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a:t>
            </a:r>
            <a:r>
              <a:rPr lang="en-US" dirty="0" smtClean="0">
                <a:latin typeface="Arial Narrow" charset="0"/>
                <a:cs typeface="+mn-cs"/>
              </a:rPr>
              <a:t>food.</a:t>
            </a:r>
            <a:endParaRPr lang="en-US" dirty="0">
              <a:latin typeface="Arial Narrow" charset="0"/>
              <a:cs typeface="+mn-cs"/>
            </a:endParaRP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1-4</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1-5</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pic>
        <p:nvPicPr>
          <p:cNvPr id="2" name="Picture 1" descr="6e_c01_0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a:t>
            </a:r>
            <a:r>
              <a:rPr lang="en-US" dirty="0" smtClean="0">
                <a:latin typeface="Arial Narrow" charset="0"/>
                <a:cs typeface="+mn-cs"/>
              </a:rPr>
              <a:t>risk </a:t>
            </a:r>
            <a:r>
              <a:rPr lang="en-US" dirty="0">
                <a:latin typeface="Arial Narrow" charset="0"/>
                <a:cs typeface="+mn-cs"/>
              </a:rPr>
              <a:t>f</a:t>
            </a:r>
            <a:r>
              <a:rPr lang="en-US" dirty="0" smtClean="0">
                <a:latin typeface="Arial Narrow" charset="0"/>
                <a:cs typeface="+mn-cs"/>
              </a:rPr>
              <a:t>actors </a:t>
            </a:r>
            <a:r>
              <a:rPr lang="en-US" dirty="0">
                <a:latin typeface="Arial Narrow" charset="0"/>
                <a:cs typeface="+mn-cs"/>
              </a:rPr>
              <a:t>for </a:t>
            </a:r>
            <a:r>
              <a:rPr lang="en-US" dirty="0" smtClean="0">
                <a:latin typeface="Arial Narrow" charset="0"/>
                <a:cs typeface="+mn-cs"/>
              </a:rPr>
              <a:t>foodborne illness:</a:t>
            </a:r>
            <a:endParaRPr lang="en-US" dirty="0">
              <a:latin typeface="Arial Narrow" charset="0"/>
              <a:cs typeface="+mn-cs"/>
            </a:endParaRP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buFont typeface="Wingdings" pitchFamily="2" charset="2"/>
              <a:buNone/>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1-7</a:t>
            </a:r>
          </a:p>
        </p:txBody>
      </p:sp>
      <p:sp>
        <p:nvSpPr>
          <p:cNvPr id="4" name="Rectangle 3"/>
          <p:cNvSpPr/>
          <p:nvPr/>
        </p:nvSpPr>
        <p:spPr>
          <a:xfrm>
            <a:off x="611364" y="2728913"/>
            <a:ext cx="3419475" cy="424732"/>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2400" dirty="0">
                <a:solidFill>
                  <a:srgbClr val="005CAB"/>
                </a:solidFill>
                <a:latin typeface="Arial Narrow" charset="0"/>
                <a:cs typeface="+mn-cs"/>
              </a:rPr>
              <a:t>Time-temperature abuse</a:t>
            </a:r>
          </a:p>
        </p:txBody>
      </p:sp>
      <p:sp>
        <p:nvSpPr>
          <p:cNvPr id="5" name="Rectangle 4"/>
          <p:cNvSpPr/>
          <p:nvPr/>
        </p:nvSpPr>
        <p:spPr>
          <a:xfrm>
            <a:off x="5193762" y="2728913"/>
            <a:ext cx="2908300" cy="424732"/>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2400" dirty="0">
                <a:solidFill>
                  <a:srgbClr val="005CAB"/>
                </a:solidFill>
                <a:latin typeface="Arial Narrow" charset="0"/>
                <a:cs typeface="+mn-cs"/>
              </a:rPr>
              <a:t>Cross-contamination</a:t>
            </a:r>
          </a:p>
        </p:txBody>
      </p:sp>
      <p:sp>
        <p:nvSpPr>
          <p:cNvPr id="6" name="Rectangle 5"/>
          <p:cNvSpPr/>
          <p:nvPr/>
        </p:nvSpPr>
        <p:spPr>
          <a:xfrm>
            <a:off x="813770" y="5243820"/>
            <a:ext cx="3014662" cy="424732"/>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2400" dirty="0">
                <a:solidFill>
                  <a:srgbClr val="005CAB"/>
                </a:solidFill>
                <a:latin typeface="Arial Narrow" charset="0"/>
                <a:cs typeface="+mn-cs"/>
              </a:rPr>
              <a:t>Poor</a:t>
            </a:r>
            <a:r>
              <a:rPr lang="en-US" sz="1800" kern="0" dirty="0">
                <a:solidFill>
                  <a:srgbClr val="00AEEF"/>
                </a:solidFill>
                <a:latin typeface="+mj-lt"/>
                <a:ea typeface="+mn-ea"/>
                <a:cs typeface="+mn-cs"/>
              </a:rPr>
              <a:t> </a:t>
            </a:r>
            <a:r>
              <a:rPr lang="en-US" sz="2400" dirty="0">
                <a:solidFill>
                  <a:srgbClr val="005CAB"/>
                </a:solidFill>
                <a:latin typeface="Arial Narrow" charset="0"/>
                <a:cs typeface="+mn-cs"/>
              </a:rPr>
              <a:t>personal hygiene</a:t>
            </a:r>
          </a:p>
        </p:txBody>
      </p:sp>
      <p:sp>
        <p:nvSpPr>
          <p:cNvPr id="7" name="Rectangle 6"/>
          <p:cNvSpPr/>
          <p:nvPr/>
        </p:nvSpPr>
        <p:spPr>
          <a:xfrm>
            <a:off x="4761962" y="5243820"/>
            <a:ext cx="3771900" cy="424732"/>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2400" dirty="0">
                <a:solidFill>
                  <a:srgbClr val="005CAB"/>
                </a:solidFill>
                <a:latin typeface="Arial Narrow" charset="0"/>
                <a:cs typeface="+mn-cs"/>
              </a:rPr>
              <a:t>Poor cleaning and sanitizing</a:t>
            </a:r>
          </a:p>
        </p:txBody>
      </p:sp>
      <p:pic>
        <p:nvPicPr>
          <p:cNvPr id="2" name="Picture 1" descr="6e_c01_5_cross contaminant.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99400" y="1243013"/>
            <a:ext cx="2097024" cy="1484376"/>
          </a:xfrm>
          <a:prstGeom prst="rect">
            <a:avLst/>
          </a:prstGeom>
        </p:spPr>
      </p:pic>
      <p:pic>
        <p:nvPicPr>
          <p:cNvPr id="3" name="Picture 2" descr="6e_c01_5_personalhygiene.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71065" y="3605213"/>
            <a:ext cx="2100072" cy="1399032"/>
          </a:xfrm>
          <a:prstGeom prst="rect">
            <a:avLst/>
          </a:prstGeom>
        </p:spPr>
      </p:pic>
      <p:pic>
        <p:nvPicPr>
          <p:cNvPr id="8" name="Picture 7" descr="6e_c01_5_poorcleaning.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96352" y="3605213"/>
            <a:ext cx="2103120" cy="1652016"/>
          </a:xfrm>
          <a:prstGeom prst="rect">
            <a:avLst/>
          </a:prstGeom>
        </p:spPr>
      </p:pic>
      <p:pic>
        <p:nvPicPr>
          <p:cNvPr id="9" name="Picture 8" descr="6e_c01_5_PotatoSalad_TempChck.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72589" y="1226249"/>
            <a:ext cx="2097024" cy="15026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1-8</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t>Pg  1.5 SSF 6e</a:t>
            </a:r>
          </a:p>
        </p:txBody>
      </p:sp>
      <p:pic>
        <p:nvPicPr>
          <p:cNvPr id="8" name="Picture 7" descr="6e_c01_5_poorcleanin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16520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1-9</a:t>
            </a:r>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458913" y="2057400"/>
            <a:ext cx="1931987" cy="132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0" name="Picture 11"/>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595688" y="2057400"/>
            <a:ext cx="1968366"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1" name="Picture 1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5792788" y="2057400"/>
            <a:ext cx="1898650" cy="1318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2" name="Picture 13"/>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1463040" y="3584575"/>
            <a:ext cx="1905000" cy="132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3" name="Picture 14"/>
          <p:cNvPicPr>
            <a:picLocks noChangeAspect="1" noChangeArrowheads="1"/>
          </p:cNvPicPr>
          <p:nvPr/>
        </p:nvPicPr>
        <p:blipFill>
          <a:blip r:embed="rId7">
            <a:extLst>
              <a:ext uri="{28A0092B-C50C-407E-A947-70E740481C1C}">
                <a14:useLocalDpi xmlns:a14="http://schemas.microsoft.com/office/drawing/2010/main" xmlns="" val="0"/>
              </a:ext>
            </a:extLst>
          </a:blip>
          <a:stretch>
            <a:fillRect/>
          </a:stretch>
        </p:blipFill>
        <p:spPr bwMode="auto">
          <a:xfrm>
            <a:off x="3596417" y="3584575"/>
            <a:ext cx="1963865" cy="132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754" name="Picture 16"/>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5797296" y="3584575"/>
            <a:ext cx="1905000" cy="132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18215</TotalTime>
  <Words>1561</Words>
  <Application>Microsoft Office PowerPoint</Application>
  <PresentationFormat>On-screen Show (4:3)</PresentationFormat>
  <Paragraphs>268</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2_SS5e_08_16hr</vt:lpstr>
      <vt:lpstr>3_SS5e_08_16hr</vt:lpstr>
      <vt:lpstr>Slide 1</vt:lpstr>
      <vt:lpstr>DVD</vt:lpstr>
      <vt:lpstr>Additional Content</vt:lpstr>
      <vt:lpstr>Challenges to Food Safety</vt:lpstr>
      <vt:lpstr>Challenges to Food Safety</vt:lpstr>
      <vt:lpstr>How Food Becomes Unsafe</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Review</vt:lpstr>
      <vt:lpstr>Review</vt:lpstr>
      <vt:lpstr>Review</vt:lpstr>
      <vt:lpstr>Review</vt:lpstr>
      <vt:lpstr>Review</vt:lpstr>
      <vt:lpstr>Review</vt:lpstr>
      <vt:lpstr>Review</vt:lpstr>
      <vt:lpstr>Review</vt:lpstr>
      <vt:lpstr>Review</vt:lpstr>
      <vt:lpstr>Review</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2359</cp:revision>
  <cp:lastPrinted>2012-03-16T18:45:25Z</cp:lastPrinted>
  <dcterms:created xsi:type="dcterms:W3CDTF">2006-02-24T04:29:02Z</dcterms:created>
  <dcterms:modified xsi:type="dcterms:W3CDTF">2012-06-07T14:58:46Z</dcterms:modified>
</cp:coreProperties>
</file>